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7" r:id="rId2"/>
    <p:sldId id="258" r:id="rId3"/>
    <p:sldId id="259" r:id="rId4"/>
    <p:sldId id="277" r:id="rId5"/>
    <p:sldId id="278" r:id="rId6"/>
    <p:sldId id="260" r:id="rId7"/>
    <p:sldId id="261" r:id="rId8"/>
    <p:sldId id="262" r:id="rId9"/>
    <p:sldId id="279" r:id="rId10"/>
    <p:sldId id="276" r:id="rId11"/>
  </p:sldIdLst>
  <p:sldSz cx="9144000" cy="6858000" type="screen4x3"/>
  <p:notesSz cx="9947275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3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10486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4487" y="1"/>
            <a:ext cx="4310486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55E93-FCC3-40A0-AED2-CCC023E382BD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10486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4487" y="6513910"/>
            <a:ext cx="4310486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7627E-306A-465A-9D55-E519C8F44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011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870DFA9-2980-47F6-8FC7-A3E5B18537B5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16AAAB5-9011-4799-8525-4341FDDF3CF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772816"/>
            <a:ext cx="8352928" cy="2304256"/>
          </a:xfrm>
        </p:spPr>
        <p:txBody>
          <a:bodyPr/>
          <a:lstStyle/>
          <a:p>
            <a:pPr algn="ctr"/>
            <a:r>
              <a:rPr lang="ru-RU" sz="4400" dirty="0" smtClean="0"/>
              <a:t>Платные дополнительные образовательные услуги.</a:t>
            </a:r>
            <a:endParaRPr lang="ru-RU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4499992" y="5373216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Химиченко</a:t>
            </a:r>
            <a:r>
              <a:rPr lang="ru-RU" dirty="0" smtClean="0"/>
              <a:t> Андрей Андреевич, к.э.н., директор МОУ гимназии № 44,</a:t>
            </a:r>
          </a:p>
          <a:p>
            <a:r>
              <a:rPr lang="en-US" dirty="0" smtClean="0"/>
              <a:t>a.khimichenko@gmail.com</a:t>
            </a:r>
          </a:p>
        </p:txBody>
      </p:sp>
    </p:spTree>
    <p:extLst>
      <p:ext uri="{BB962C8B-B14F-4D97-AF65-F5344CB8AC3E}">
        <p14:creationId xmlns:p14="http://schemas.microsoft.com/office/powerpoint/2010/main" val="794118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352928" cy="2232248"/>
          </a:xfrm>
        </p:spPr>
        <p:txBody>
          <a:bodyPr/>
          <a:lstStyle/>
          <a:p>
            <a:pPr algn="ctr"/>
            <a:r>
              <a:rPr lang="ru-RU" sz="3600" b="1" dirty="0" smtClean="0"/>
              <a:t>Спасибо за внимание!</a:t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/>
              <a:t>?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60379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52928" cy="720080"/>
          </a:xfrm>
        </p:spPr>
        <p:txBody>
          <a:bodyPr/>
          <a:lstStyle/>
          <a:p>
            <a:pPr algn="ctr"/>
            <a:r>
              <a:rPr lang="ru-RU" sz="3600" b="1" dirty="0" smtClean="0"/>
              <a:t>Нормативные документы.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89678" y="2132856"/>
            <a:ext cx="7920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dirty="0" smtClean="0"/>
              <a:t>Федеральный закон </a:t>
            </a:r>
            <a:r>
              <a:rPr lang="ru-RU" dirty="0"/>
              <a:t>"Об образовании в Российской </a:t>
            </a:r>
            <a:r>
              <a:rPr lang="ru-RU" dirty="0" smtClean="0"/>
              <a:t>Федерации“;</a:t>
            </a:r>
          </a:p>
          <a:p>
            <a:pPr marL="342900" indent="-342900">
              <a:buAutoNum type="arabicParenR"/>
            </a:pPr>
            <a:endParaRPr lang="en-US" dirty="0" smtClean="0"/>
          </a:p>
          <a:p>
            <a:r>
              <a:rPr lang="ru-RU" dirty="0" smtClean="0"/>
              <a:t>2)  Закон </a:t>
            </a:r>
            <a:r>
              <a:rPr lang="ru-RU" dirty="0"/>
              <a:t>РФ от 07.02.1992 N </a:t>
            </a:r>
            <a:r>
              <a:rPr lang="ru-RU" dirty="0" smtClean="0"/>
              <a:t>2300-1 (</a:t>
            </a:r>
            <a:r>
              <a:rPr lang="ru-RU" dirty="0"/>
              <a:t>ред. от 18.04.2018</a:t>
            </a:r>
            <a:r>
              <a:rPr lang="ru-RU" dirty="0" smtClean="0"/>
              <a:t>) "</a:t>
            </a:r>
            <a:r>
              <a:rPr lang="ru-RU" dirty="0"/>
              <a:t>О защите прав </a:t>
            </a:r>
            <a:r>
              <a:rPr lang="ru-RU" dirty="0" smtClean="0"/>
              <a:t>потребителей</a:t>
            </a:r>
            <a:r>
              <a:rPr lang="ru-RU" dirty="0"/>
              <a:t> "</a:t>
            </a:r>
            <a:r>
              <a:rPr lang="ru-RU" dirty="0" smtClean="0"/>
              <a:t>;</a:t>
            </a:r>
            <a:endParaRPr lang="ru-RU" dirty="0"/>
          </a:p>
          <a:p>
            <a:endParaRPr lang="en-US" dirty="0" smtClean="0"/>
          </a:p>
          <a:p>
            <a:r>
              <a:rPr lang="ru-RU" dirty="0"/>
              <a:t>3</a:t>
            </a:r>
            <a:r>
              <a:rPr lang="en-US" dirty="0" smtClean="0"/>
              <a:t>) </a:t>
            </a:r>
            <a:r>
              <a:rPr lang="ru-RU" dirty="0" smtClean="0"/>
              <a:t>Постановление </a:t>
            </a:r>
            <a:r>
              <a:rPr lang="ru-RU" dirty="0"/>
              <a:t>Правительства Российской Федерации от </a:t>
            </a:r>
            <a:r>
              <a:rPr lang="ru-RU" dirty="0" smtClean="0"/>
              <a:t>15.08.2013   </a:t>
            </a:r>
            <a:r>
              <a:rPr lang="ru-RU" dirty="0"/>
              <a:t>N </a:t>
            </a:r>
            <a:r>
              <a:rPr lang="en-US" dirty="0" smtClean="0"/>
              <a:t> </a:t>
            </a:r>
            <a:r>
              <a:rPr lang="ru-RU" dirty="0" smtClean="0"/>
              <a:t>706 </a:t>
            </a:r>
            <a:r>
              <a:rPr lang="en-US" dirty="0" smtClean="0"/>
              <a:t> </a:t>
            </a:r>
            <a:r>
              <a:rPr lang="ru-RU" dirty="0" smtClean="0"/>
              <a:t>"</a:t>
            </a:r>
            <a:r>
              <a:rPr lang="ru-RU" dirty="0"/>
              <a:t>Об утверждении Правил оказания платных образовательных услуг</a:t>
            </a:r>
            <a:r>
              <a:rPr lang="ru-RU" dirty="0" smtClean="0"/>
              <a:t>";</a:t>
            </a:r>
          </a:p>
          <a:p>
            <a:endParaRPr lang="en-US" dirty="0" smtClean="0"/>
          </a:p>
          <a:p>
            <a:r>
              <a:rPr lang="ru-RU" dirty="0" smtClean="0"/>
              <a:t>4</a:t>
            </a:r>
            <a:r>
              <a:rPr lang="ru-RU" dirty="0"/>
              <a:t>) Постановление Правительства Российской Федерации от </a:t>
            </a:r>
            <a:r>
              <a:rPr lang="ru-RU" dirty="0" smtClean="0"/>
              <a:t>28.10.2013   </a:t>
            </a:r>
            <a:r>
              <a:rPr lang="ru-RU" dirty="0"/>
              <a:t>N </a:t>
            </a:r>
            <a:r>
              <a:rPr lang="en-US" dirty="0"/>
              <a:t> </a:t>
            </a:r>
            <a:r>
              <a:rPr lang="ru-RU" dirty="0" smtClean="0"/>
              <a:t>966 </a:t>
            </a:r>
            <a:r>
              <a:rPr lang="ru-RU" dirty="0"/>
              <a:t>" </a:t>
            </a:r>
            <a:r>
              <a:rPr lang="ru-RU" dirty="0" smtClean="0"/>
              <a:t>О лицензировании образовательной деятельности</a:t>
            </a:r>
            <a:r>
              <a:rPr lang="ru-RU" dirty="0"/>
              <a:t> </a:t>
            </a:r>
            <a:r>
              <a:rPr lang="ru-RU" dirty="0" smtClean="0"/>
              <a:t>";</a:t>
            </a:r>
          </a:p>
          <a:p>
            <a:endParaRPr lang="en-US" dirty="0"/>
          </a:p>
          <a:p>
            <a:r>
              <a:rPr lang="ru-RU" dirty="0" smtClean="0"/>
              <a:t>5</a:t>
            </a:r>
            <a:r>
              <a:rPr lang="en-US" dirty="0" smtClean="0"/>
              <a:t>) </a:t>
            </a:r>
            <a:r>
              <a:rPr lang="ru-RU" dirty="0" smtClean="0"/>
              <a:t>Нормативные документы учредителя о порядке оказания и ведения платных образовательных услуг.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354440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52928" cy="720080"/>
          </a:xfrm>
        </p:spPr>
        <p:txBody>
          <a:bodyPr/>
          <a:lstStyle/>
          <a:p>
            <a:pPr algn="ctr"/>
            <a:r>
              <a:rPr lang="ru-RU" sz="3600" b="1" dirty="0" smtClean="0"/>
              <a:t>Понятия и определения.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95044" y="1484784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Заказчик </a:t>
            </a:r>
            <a:r>
              <a:rPr lang="ru-RU" sz="2400" dirty="0"/>
              <a:t>- физическое и (или) юридическое лицо, имеющее намерение заказать либо заказывающее платные образовательные услуги для себя или иных лиц на основании договора</a:t>
            </a:r>
            <a:r>
              <a:rPr lang="ru-RU" sz="2400" dirty="0" smtClean="0"/>
              <a:t>;</a:t>
            </a:r>
          </a:p>
          <a:p>
            <a:endParaRPr lang="ru-RU" sz="2400" dirty="0"/>
          </a:p>
          <a:p>
            <a:r>
              <a:rPr lang="ru-RU" sz="2400" dirty="0" smtClean="0"/>
              <a:t>Исполнитель - </a:t>
            </a:r>
            <a:r>
              <a:rPr lang="ru-RU" sz="2400" dirty="0"/>
              <a:t>организация, осуществляющая образовательную деятельность и предоставляющая платные образовательные услуги обучающемуся (к организации, осуществляющей образовательную деятельность, приравниваются индивидуальные предприниматели, осуществляющие образовательную деятельность);</a:t>
            </a:r>
          </a:p>
        </p:txBody>
      </p:sp>
    </p:spTree>
    <p:extLst>
      <p:ext uri="{BB962C8B-B14F-4D97-AF65-F5344CB8AC3E}">
        <p14:creationId xmlns:p14="http://schemas.microsoft.com/office/powerpoint/2010/main" val="3752107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52928" cy="720080"/>
          </a:xfrm>
        </p:spPr>
        <p:txBody>
          <a:bodyPr/>
          <a:lstStyle/>
          <a:p>
            <a:pPr algn="ctr"/>
            <a:r>
              <a:rPr lang="ru-RU" sz="3600" b="1" dirty="0" smtClean="0"/>
              <a:t>Понятия и определения.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95044" y="1484784"/>
            <a:ext cx="79928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Обучающийся </a:t>
            </a:r>
            <a:r>
              <a:rPr lang="ru-RU" sz="2400" dirty="0"/>
              <a:t>- физическое лицо, осваивающее образовательную программу;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Платные </a:t>
            </a:r>
            <a:r>
              <a:rPr lang="ru-RU" sz="2400" dirty="0"/>
              <a:t>образовательные </a:t>
            </a:r>
            <a:r>
              <a:rPr lang="ru-RU" sz="2400" dirty="0" smtClean="0"/>
              <a:t>услуги </a:t>
            </a:r>
            <a:r>
              <a:rPr lang="ru-RU" sz="2400" dirty="0"/>
              <a:t>- осуществление образовательной деятельности по заданиям и за счет средств физических и (или) юридических лиц по договорам об образовании, заключаемым при приеме на </a:t>
            </a:r>
            <a:r>
              <a:rPr lang="ru-RU" sz="2400" dirty="0" smtClean="0"/>
              <a:t>обучение;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35750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52928" cy="720080"/>
          </a:xfrm>
        </p:spPr>
        <p:txBody>
          <a:bodyPr/>
          <a:lstStyle/>
          <a:p>
            <a:pPr algn="ctr"/>
            <a:r>
              <a:rPr lang="ru-RU" sz="2400" dirty="0" smtClean="0"/>
              <a:t>Федеральный закон </a:t>
            </a:r>
            <a:br>
              <a:rPr lang="ru-RU" sz="2400" dirty="0" smtClean="0"/>
            </a:br>
            <a:r>
              <a:rPr lang="ru-RU" sz="2400" dirty="0" smtClean="0"/>
              <a:t>"</a:t>
            </a:r>
            <a:r>
              <a:rPr lang="ru-RU" sz="2400" dirty="0"/>
              <a:t>Об образовании в Российской Федерации</a:t>
            </a:r>
            <a:r>
              <a:rPr lang="ru-RU" sz="2400" dirty="0" smtClean="0"/>
              <a:t>“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95044" y="1484784"/>
            <a:ext cx="79928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Статья 29. Информационная открытость образовательной организации.</a:t>
            </a:r>
          </a:p>
          <a:p>
            <a:endParaRPr lang="ru-RU" sz="2400" dirty="0"/>
          </a:p>
          <a:p>
            <a:r>
              <a:rPr lang="ru-RU" sz="2400" dirty="0" smtClean="0"/>
              <a:t>Статья 48. Обязанности и ответственность педагогических работников. (п.2).</a:t>
            </a:r>
          </a:p>
          <a:p>
            <a:endParaRPr lang="ru-RU" sz="2400" dirty="0"/>
          </a:p>
          <a:p>
            <a:r>
              <a:rPr lang="ru-RU" sz="2400" dirty="0" smtClean="0"/>
              <a:t>Статья 54. Договор об образовании. (п.9).</a:t>
            </a:r>
          </a:p>
          <a:p>
            <a:endParaRPr lang="ru-RU" sz="2400" dirty="0"/>
          </a:p>
          <a:p>
            <a:r>
              <a:rPr lang="ru-RU" sz="2400" dirty="0" smtClean="0"/>
              <a:t>Статья 101. Осуществление образовательной деятельности за счет средств физических лиц и юридических лиц.</a:t>
            </a:r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75257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52928" cy="720080"/>
          </a:xfrm>
        </p:spPr>
        <p:txBody>
          <a:bodyPr/>
          <a:lstStyle/>
          <a:p>
            <a:pPr algn="ctr"/>
            <a:r>
              <a:rPr lang="ru-RU" sz="3600" b="1" dirty="0" smtClean="0"/>
              <a:t>Особенности ведения ПОУ.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196752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ПОУ не могут быть </a:t>
            </a:r>
            <a:r>
              <a:rPr lang="ru-RU" dirty="0"/>
              <a:t>оказаны </a:t>
            </a:r>
            <a:r>
              <a:rPr lang="ru-RU" dirty="0" smtClean="0"/>
              <a:t>вместо образовательной </a:t>
            </a:r>
            <a:r>
              <a:rPr lang="ru-RU" dirty="0"/>
              <a:t>деятельности, финансовое обеспечение которой осуществляется за счет бюджетных </a:t>
            </a:r>
            <a:r>
              <a:rPr lang="ru-RU" dirty="0" smtClean="0"/>
              <a:t>ассигнований;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отказ </a:t>
            </a:r>
            <a:r>
              <a:rPr lang="ru-RU" dirty="0"/>
              <a:t>заказчика от </a:t>
            </a:r>
            <a:r>
              <a:rPr lang="ru-RU" dirty="0" smtClean="0"/>
              <a:t>не </a:t>
            </a:r>
            <a:r>
              <a:rPr lang="ru-RU" dirty="0"/>
              <a:t>может быть причиной изменения объема и условий </a:t>
            </a:r>
            <a:r>
              <a:rPr lang="ru-RU" dirty="0" smtClean="0"/>
              <a:t>оказания ПОУ;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исполнитель </a:t>
            </a:r>
            <a:r>
              <a:rPr lang="ru-RU" dirty="0"/>
              <a:t>обязан обеспечить заказчику оказание платных образовательных услуг в полном объеме в соответствии с образовательными программами </a:t>
            </a:r>
            <a:r>
              <a:rPr lang="ru-RU" dirty="0" smtClean="0"/>
              <a:t>и </a:t>
            </a:r>
            <a:r>
              <a:rPr lang="ru-RU" dirty="0"/>
              <a:t>условиями </a:t>
            </a:r>
            <a:r>
              <a:rPr lang="ru-RU" dirty="0" smtClean="0"/>
              <a:t>договора;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исполнитель </a:t>
            </a:r>
            <a:r>
              <a:rPr lang="ru-RU" dirty="0"/>
              <a:t>вправе снизить стоимость платных образовательных услуг по договору с учетом покрытия недостающей стоимости </a:t>
            </a:r>
            <a:r>
              <a:rPr lang="ru-RU" dirty="0" smtClean="0"/>
              <a:t>ПОУ за </a:t>
            </a:r>
            <a:r>
              <a:rPr lang="ru-RU" dirty="0"/>
              <a:t>счет собственных </a:t>
            </a:r>
            <a:r>
              <a:rPr lang="ru-RU" dirty="0" smtClean="0"/>
              <a:t>средств;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увеличение </a:t>
            </a:r>
            <a:r>
              <a:rPr lang="ru-RU" dirty="0"/>
              <a:t>стоимости </a:t>
            </a:r>
            <a:r>
              <a:rPr lang="ru-RU" dirty="0" smtClean="0"/>
              <a:t>ПОУ после </a:t>
            </a:r>
            <a:r>
              <a:rPr lang="ru-RU" dirty="0"/>
              <a:t>заключения договора не допускается, за исключением увеличения стоимости указанных услуг с учетом уровня </a:t>
            </a:r>
            <a:r>
              <a:rPr lang="ru-RU" dirty="0" smtClean="0"/>
              <a:t>инфляции;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формы </a:t>
            </a:r>
            <a:r>
              <a:rPr lang="ru-RU" dirty="0"/>
              <a:t>обучения по </a:t>
            </a:r>
            <a:r>
              <a:rPr lang="ru-RU" dirty="0" smtClean="0"/>
              <a:t>ПОУ </a:t>
            </a:r>
            <a:r>
              <a:rPr lang="ru-RU" dirty="0"/>
              <a:t>определяются </a:t>
            </a:r>
            <a:r>
              <a:rPr lang="ru-RU" dirty="0" smtClean="0"/>
              <a:t>организацией самостоятельно;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количество </a:t>
            </a:r>
            <a:r>
              <a:rPr lang="ru-RU" dirty="0"/>
              <a:t>учащихся в объединении, их возрастные категории, а также продолжительность учебных занятий </a:t>
            </a:r>
            <a:r>
              <a:rPr lang="ru-RU" dirty="0" smtClean="0"/>
              <a:t>зависят </a:t>
            </a:r>
            <a:r>
              <a:rPr lang="ru-RU" dirty="0"/>
              <a:t>от направленности </a:t>
            </a:r>
            <a:r>
              <a:rPr lang="ru-RU" dirty="0" smtClean="0"/>
              <a:t>ПОУ определяются </a:t>
            </a:r>
            <a:r>
              <a:rPr lang="ru-RU" dirty="0"/>
              <a:t>локальным нормативным актом </a:t>
            </a:r>
            <a:r>
              <a:rPr lang="ru-RU" dirty="0" smtClean="0"/>
              <a:t>организации.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9847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52928" cy="720080"/>
          </a:xfrm>
        </p:spPr>
        <p:txBody>
          <a:bodyPr/>
          <a:lstStyle/>
          <a:p>
            <a:pPr algn="ctr"/>
            <a:r>
              <a:rPr lang="ru-RU" sz="3600" b="1" dirty="0" smtClean="0"/>
              <a:t>Договор ПОУ.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196752"/>
            <a:ext cx="799288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/>
              <a:t>а) </a:t>
            </a:r>
            <a:r>
              <a:rPr lang="ru-RU" sz="1700" dirty="0" smtClean="0"/>
              <a:t>наименование исполнителя;</a:t>
            </a:r>
            <a:endParaRPr lang="ru-RU" sz="1700" dirty="0"/>
          </a:p>
          <a:p>
            <a:r>
              <a:rPr lang="ru-RU" sz="1700" dirty="0"/>
              <a:t>б) место </a:t>
            </a:r>
            <a:r>
              <a:rPr lang="ru-RU" sz="1700" dirty="0" smtClean="0"/>
              <a:t>нахождения;</a:t>
            </a:r>
            <a:endParaRPr lang="ru-RU" sz="1700" dirty="0"/>
          </a:p>
          <a:p>
            <a:r>
              <a:rPr lang="ru-RU" sz="1700" dirty="0"/>
              <a:t>в) наименование </a:t>
            </a:r>
            <a:r>
              <a:rPr lang="ru-RU" sz="1700" dirty="0" smtClean="0"/>
              <a:t>и </a:t>
            </a:r>
            <a:r>
              <a:rPr lang="ru-RU" sz="1700" dirty="0"/>
              <a:t>телефон заказчика;</a:t>
            </a:r>
          </a:p>
          <a:p>
            <a:r>
              <a:rPr lang="ru-RU" sz="1700" dirty="0"/>
              <a:t>г) место нахождения </a:t>
            </a:r>
            <a:r>
              <a:rPr lang="ru-RU" sz="1700" dirty="0" smtClean="0"/>
              <a:t>заказчика</a:t>
            </a:r>
            <a:r>
              <a:rPr lang="ru-RU" sz="1700" dirty="0"/>
              <a:t>;</a:t>
            </a:r>
          </a:p>
          <a:p>
            <a:r>
              <a:rPr lang="ru-RU" sz="1700" dirty="0" smtClean="0"/>
              <a:t>д) реквизиты </a:t>
            </a:r>
            <a:r>
              <a:rPr lang="ru-RU" sz="1700" dirty="0"/>
              <a:t>документа, удостоверяющего полномочия представителя исполнителя и </a:t>
            </a:r>
            <a:r>
              <a:rPr lang="ru-RU" sz="1700" dirty="0" smtClean="0"/>
              <a:t>заказчика</a:t>
            </a:r>
            <a:r>
              <a:rPr lang="ru-RU" sz="1700" dirty="0"/>
              <a:t>;</a:t>
            </a:r>
          </a:p>
          <a:p>
            <a:r>
              <a:rPr lang="ru-RU" sz="1700" dirty="0"/>
              <a:t>е) фамилия, имя, отчество </a:t>
            </a:r>
            <a:r>
              <a:rPr lang="ru-RU" sz="1700" dirty="0" smtClean="0"/>
              <a:t>обучающегося</a:t>
            </a:r>
            <a:r>
              <a:rPr lang="ru-RU" sz="1700" dirty="0"/>
              <a:t>, его место жительства, </a:t>
            </a:r>
            <a:r>
              <a:rPr lang="ru-RU" sz="1700" dirty="0" smtClean="0"/>
              <a:t>телефон;</a:t>
            </a:r>
            <a:endParaRPr lang="ru-RU" sz="1700" dirty="0"/>
          </a:p>
          <a:p>
            <a:r>
              <a:rPr lang="ru-RU" sz="1700" dirty="0"/>
              <a:t>ж) права, обязанности и ответственность исполнителя, заказчика и обучающегося;</a:t>
            </a:r>
          </a:p>
          <a:p>
            <a:r>
              <a:rPr lang="ru-RU" sz="1700" dirty="0"/>
              <a:t>з) </a:t>
            </a:r>
            <a:r>
              <a:rPr lang="ru-RU" sz="1700" b="1" u="sng" dirty="0"/>
              <a:t>полная стоимость образовательных услуг, порядок их оплаты</a:t>
            </a:r>
            <a:r>
              <a:rPr lang="ru-RU" sz="1700" dirty="0"/>
              <a:t>;</a:t>
            </a:r>
          </a:p>
          <a:p>
            <a:r>
              <a:rPr lang="ru-RU" sz="1700" dirty="0"/>
              <a:t>и) </a:t>
            </a:r>
            <a:r>
              <a:rPr lang="ru-RU" sz="1700" b="1" u="sng" dirty="0"/>
              <a:t>сведения о лицензии на осуществление образовательной деятельности </a:t>
            </a:r>
            <a:r>
              <a:rPr lang="ru-RU" sz="1700" dirty="0"/>
              <a:t>(наименование лицензирующего органа, номер и дата регистрации лицензии);</a:t>
            </a:r>
          </a:p>
          <a:p>
            <a:r>
              <a:rPr lang="ru-RU" sz="1700" dirty="0"/>
              <a:t>к) </a:t>
            </a:r>
            <a:r>
              <a:rPr lang="ru-RU" sz="1700" b="1" u="sng" dirty="0"/>
              <a:t>вид, уровень </a:t>
            </a:r>
            <a:r>
              <a:rPr lang="ru-RU" sz="1700" b="1" u="sng" dirty="0" smtClean="0"/>
              <a:t>или </a:t>
            </a:r>
            <a:r>
              <a:rPr lang="ru-RU" sz="1700" b="1" u="sng" dirty="0"/>
              <a:t>направленность образовательной </a:t>
            </a:r>
            <a:r>
              <a:rPr lang="ru-RU" sz="1700" b="1" u="sng" dirty="0" smtClean="0"/>
              <a:t>программы</a:t>
            </a:r>
            <a:r>
              <a:rPr lang="ru-RU" sz="1700" dirty="0" smtClean="0"/>
              <a:t>;</a:t>
            </a:r>
            <a:endParaRPr lang="ru-RU" sz="1700" dirty="0"/>
          </a:p>
          <a:p>
            <a:r>
              <a:rPr lang="ru-RU" sz="1700" dirty="0"/>
              <a:t>л) </a:t>
            </a:r>
            <a:r>
              <a:rPr lang="ru-RU" sz="1700" b="1" u="sng" dirty="0"/>
              <a:t>форма обучения</a:t>
            </a:r>
            <a:r>
              <a:rPr lang="ru-RU" sz="1700" dirty="0"/>
              <a:t>;</a:t>
            </a:r>
          </a:p>
          <a:p>
            <a:r>
              <a:rPr lang="ru-RU" sz="1700" dirty="0"/>
              <a:t>м) сроки освоения образовательной </a:t>
            </a:r>
            <a:r>
              <a:rPr lang="ru-RU" sz="1700" dirty="0" smtClean="0"/>
              <a:t>программы;</a:t>
            </a:r>
            <a:endParaRPr lang="ru-RU" sz="1700" dirty="0"/>
          </a:p>
          <a:p>
            <a:r>
              <a:rPr lang="ru-RU" sz="1700" dirty="0"/>
              <a:t>н) вид документа (при наличии), выдаваемого обучающемуся после успешного освоения им соответствующей образовательной </a:t>
            </a:r>
            <a:r>
              <a:rPr lang="ru-RU" sz="1700" dirty="0" smtClean="0"/>
              <a:t>программы;</a:t>
            </a:r>
            <a:endParaRPr lang="ru-RU" sz="1700" dirty="0"/>
          </a:p>
          <a:p>
            <a:r>
              <a:rPr lang="ru-RU" sz="1700" dirty="0"/>
              <a:t>о) порядок изменения и расторжения договора;</a:t>
            </a:r>
          </a:p>
          <a:p>
            <a:r>
              <a:rPr lang="ru-RU" sz="1700" dirty="0"/>
              <a:t>п) другие необходимые сведения, связанные со спецификой оказываемых платных образовательных услуг.</a:t>
            </a:r>
          </a:p>
          <a:p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1921209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352928" cy="720080"/>
          </a:xfrm>
        </p:spPr>
        <p:txBody>
          <a:bodyPr/>
          <a:lstStyle/>
          <a:p>
            <a:pPr algn="ctr"/>
            <a:r>
              <a:rPr lang="ru-RU" sz="3200" b="1" dirty="0" smtClean="0"/>
              <a:t>Направленность образовательных программ.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5661248"/>
            <a:ext cx="79208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Приказ </a:t>
            </a:r>
            <a:r>
              <a:rPr lang="ru-RU" sz="1400" dirty="0" err="1"/>
              <a:t>Минобрнауки</a:t>
            </a:r>
            <a:r>
              <a:rPr lang="ru-RU" sz="1400" dirty="0"/>
              <a:t> России от 29.08.2013 N 1008</a:t>
            </a:r>
          </a:p>
          <a:p>
            <a:r>
              <a:rPr lang="ru-RU" sz="1400" dirty="0"/>
              <a:t>"Об утверждении Порядка организации и осуществления образовательной деятельности по дополнительным общеобразовательным программам"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6759" y="2204864"/>
            <a:ext cx="720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техническая,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естественнонаучная,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физкультурно-спортивная,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художественная,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туристско-краеведческая,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социально-педагогическая.</a:t>
            </a:r>
          </a:p>
        </p:txBody>
      </p:sp>
    </p:spTree>
    <p:extLst>
      <p:ext uri="{BB962C8B-B14F-4D97-AF65-F5344CB8AC3E}">
        <p14:creationId xmlns:p14="http://schemas.microsoft.com/office/powerpoint/2010/main" val="1537024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352928" cy="720080"/>
          </a:xfrm>
        </p:spPr>
        <p:txBody>
          <a:bodyPr/>
          <a:lstStyle/>
          <a:p>
            <a:pPr algn="ctr"/>
            <a:r>
              <a:rPr lang="ru-RU" sz="3200" b="1" dirty="0" smtClean="0"/>
              <a:t>Нормативные документы </a:t>
            </a:r>
            <a:br>
              <a:rPr lang="ru-RU" sz="3200" b="1" dirty="0" smtClean="0"/>
            </a:br>
            <a:r>
              <a:rPr lang="ru-RU" sz="3200" b="1" dirty="0" smtClean="0"/>
              <a:t>по формам договоров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060848"/>
            <a:ext cx="792088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России </a:t>
            </a:r>
            <a:r>
              <a:rPr lang="ru-RU" dirty="0" smtClean="0"/>
              <a:t>13.01.2014 </a:t>
            </a:r>
            <a:r>
              <a:rPr lang="ru-RU" dirty="0"/>
              <a:t>N </a:t>
            </a:r>
            <a:r>
              <a:rPr lang="ru-RU" dirty="0" smtClean="0"/>
              <a:t>8</a:t>
            </a:r>
            <a:endParaRPr lang="ru-RU" dirty="0"/>
          </a:p>
          <a:p>
            <a:r>
              <a:rPr lang="ru-RU" dirty="0" smtClean="0"/>
              <a:t>«Договор об образовании по образовательным программам дошкольного образования».</a:t>
            </a:r>
          </a:p>
          <a:p>
            <a:endParaRPr lang="ru-RU" dirty="0"/>
          </a:p>
          <a:p>
            <a:r>
              <a:rPr lang="ru-RU" dirty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России </a:t>
            </a:r>
            <a:r>
              <a:rPr lang="ru-RU" dirty="0" smtClean="0"/>
              <a:t>09.12.2013 </a:t>
            </a:r>
            <a:r>
              <a:rPr lang="ru-RU" dirty="0"/>
              <a:t>N </a:t>
            </a:r>
            <a:r>
              <a:rPr lang="ru-RU" dirty="0" smtClean="0"/>
              <a:t>1315</a:t>
            </a:r>
            <a:endParaRPr lang="ru-RU" dirty="0"/>
          </a:p>
          <a:p>
            <a:r>
              <a:rPr lang="ru-RU" dirty="0"/>
              <a:t>«Договор об образовании </a:t>
            </a:r>
            <a:r>
              <a:rPr lang="ru-RU" dirty="0" smtClean="0"/>
              <a:t>на обучение по образовательным программам начального общего, основного общего и среднего общего образования».</a:t>
            </a:r>
          </a:p>
          <a:p>
            <a:endParaRPr lang="ru-RU" dirty="0"/>
          </a:p>
          <a:p>
            <a:r>
              <a:rPr lang="ru-RU" dirty="0"/>
              <a:t>Приказ </a:t>
            </a:r>
            <a:r>
              <a:rPr lang="ru-RU" dirty="0" err="1"/>
              <a:t>Минобрнауки</a:t>
            </a:r>
            <a:r>
              <a:rPr lang="ru-RU" dirty="0"/>
              <a:t> России </a:t>
            </a:r>
            <a:r>
              <a:rPr lang="ru-RU" dirty="0" smtClean="0"/>
              <a:t>25.10.2013 </a:t>
            </a:r>
            <a:r>
              <a:rPr lang="ru-RU" dirty="0"/>
              <a:t>N </a:t>
            </a:r>
            <a:r>
              <a:rPr lang="ru-RU" dirty="0" smtClean="0"/>
              <a:t>1185</a:t>
            </a:r>
            <a:endParaRPr lang="ru-RU" dirty="0"/>
          </a:p>
          <a:p>
            <a:r>
              <a:rPr lang="ru-RU" dirty="0"/>
              <a:t>«Договор об образовании на обучение по </a:t>
            </a:r>
            <a:r>
              <a:rPr lang="ru-RU" dirty="0" smtClean="0"/>
              <a:t>дополнительным образовательным программам».</a:t>
            </a:r>
            <a:endParaRPr lang="ru-RU" dirty="0"/>
          </a:p>
          <a:p>
            <a:endParaRPr lang="ru-RU" sz="1400" dirty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26896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202</TotalTime>
  <Words>638</Words>
  <Application>Microsoft Office PowerPoint</Application>
  <PresentationFormat>Экран (4:3)</PresentationFormat>
  <Paragraphs>75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Palatino Linotype</vt:lpstr>
      <vt:lpstr>Wingdings</vt:lpstr>
      <vt:lpstr>Базовая</vt:lpstr>
      <vt:lpstr>Платные дополнительные образовательные услуги.</vt:lpstr>
      <vt:lpstr>Нормативные документы.</vt:lpstr>
      <vt:lpstr>Понятия и определения.</vt:lpstr>
      <vt:lpstr>Понятия и определения.</vt:lpstr>
      <vt:lpstr>Федеральный закон  "Об образовании в Российской Федерации“</vt:lpstr>
      <vt:lpstr>Особенности ведения ПОУ.</vt:lpstr>
      <vt:lpstr>Договор ПОУ.</vt:lpstr>
      <vt:lpstr>Направленность образовательных программ.</vt:lpstr>
      <vt:lpstr>Нормативные документы  по формам договоров</vt:lpstr>
      <vt:lpstr>Спасибо за внимание!  ?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Финансово-хозяйственная деятельность образовательной организации.</dc:title>
  <dc:creator>Andrey</dc:creator>
  <cp:lastModifiedBy>Director</cp:lastModifiedBy>
  <cp:revision>26</cp:revision>
  <dcterms:created xsi:type="dcterms:W3CDTF">2017-10-12T02:32:34Z</dcterms:created>
  <dcterms:modified xsi:type="dcterms:W3CDTF">2018-10-12T12:11:06Z</dcterms:modified>
</cp:coreProperties>
</file>