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7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54" y="6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FA9-2980-47F6-8FC7-A3E5B18537B5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6AAAB5-9011-4799-8525-4341FDDF3CF8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FA9-2980-47F6-8FC7-A3E5B18537B5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AAAB5-9011-4799-8525-4341FDDF3C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FA9-2980-47F6-8FC7-A3E5B18537B5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AAAB5-9011-4799-8525-4341FDDF3C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FA9-2980-47F6-8FC7-A3E5B18537B5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6AAAB5-9011-4799-8525-4341FDDF3CF8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FA9-2980-47F6-8FC7-A3E5B18537B5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6AAAB5-9011-4799-8525-4341FDDF3CF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FA9-2980-47F6-8FC7-A3E5B18537B5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6AAAB5-9011-4799-8525-4341FDDF3CF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FA9-2980-47F6-8FC7-A3E5B18537B5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6AAAB5-9011-4799-8525-4341FDDF3CF8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FA9-2980-47F6-8FC7-A3E5B18537B5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6AAAB5-9011-4799-8525-4341FDDF3CF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FA9-2980-47F6-8FC7-A3E5B18537B5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6AAAB5-9011-4799-8525-4341FDDF3CF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FA9-2980-47F6-8FC7-A3E5B18537B5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6AAAB5-9011-4799-8525-4341FDDF3CF8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FA9-2980-47F6-8FC7-A3E5B18537B5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6AAAB5-9011-4799-8525-4341FDDF3CF8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1870DFA9-2980-47F6-8FC7-A3E5B18537B5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716AAAB5-9011-4799-8525-4341FDDF3CF8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/index.php?title=%D0%93%D0%BE%D0%BB%D1%83%D0%B1%D0%BA%D0%BE%D0%B2,_%D0%95%D0%B2%D0%B3%D0%B5%D0%BD%D0%B8%D0%B9_%D0%9F%D0%B5%D1%82%D1%80%D0%BE%D0%B2%D0%B8%D1%87&amp;action=edit&amp;redlink=1" TargetMode="External"/><Relationship Id="rId2" Type="http://schemas.openxmlformats.org/officeDocument/2006/relationships/hyperlink" Target="https://ru.wikipedia.org/wiki/%D0%A4%D0%B8%D0%BB%D0%B8%D0%BF_%D0%9A%D0%BE%D1%82%D0%BB%D0%B5%D1%8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772816"/>
            <a:ext cx="8352928" cy="2304256"/>
          </a:xfrm>
        </p:spPr>
        <p:txBody>
          <a:bodyPr/>
          <a:lstStyle/>
          <a:p>
            <a:pPr algn="ctr"/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/>
              <a:t/>
            </a:r>
            <a:br>
              <a:rPr lang="ru-RU" sz="4400" dirty="0"/>
            </a:br>
            <a:r>
              <a:rPr lang="ru-RU" sz="4400" dirty="0" err="1" smtClean="0"/>
              <a:t>Проактивная</a:t>
            </a:r>
            <a:r>
              <a:rPr lang="ru-RU" sz="4400" dirty="0" smtClean="0"/>
              <a:t> </a:t>
            </a:r>
            <a:br>
              <a:rPr lang="ru-RU" sz="4400" dirty="0" smtClean="0"/>
            </a:br>
            <a:r>
              <a:rPr lang="ru-RU" sz="4400" dirty="0" smtClean="0"/>
              <a:t>маркетинговая </a:t>
            </a:r>
            <a:r>
              <a:rPr lang="ru-RU" sz="4400" dirty="0"/>
              <a:t>политика </a:t>
            </a:r>
            <a:r>
              <a:rPr lang="ru-RU" sz="4400" dirty="0" smtClean="0"/>
              <a:t>общеобразовательной </a:t>
            </a:r>
            <a:r>
              <a:rPr lang="ru-RU" sz="4400" dirty="0"/>
              <a:t>организации.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99992" y="5373216"/>
            <a:ext cx="4392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Химиченко</a:t>
            </a:r>
            <a:r>
              <a:rPr lang="ru-RU" dirty="0" smtClean="0"/>
              <a:t> Андрей Андреевич, к.э.н., директор МОУ гимназии № 44,</a:t>
            </a:r>
          </a:p>
          <a:p>
            <a:r>
              <a:rPr lang="en-US" dirty="0" smtClean="0"/>
              <a:t>a.khimichenko@gmail.com</a:t>
            </a:r>
          </a:p>
        </p:txBody>
      </p:sp>
    </p:spTree>
    <p:extLst>
      <p:ext uri="{BB962C8B-B14F-4D97-AF65-F5344CB8AC3E}">
        <p14:creationId xmlns:p14="http://schemas.microsoft.com/office/powerpoint/2010/main" val="794118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352928" cy="720080"/>
          </a:xfrm>
        </p:spPr>
        <p:txBody>
          <a:bodyPr/>
          <a:lstStyle/>
          <a:p>
            <a:pPr algn="ctr"/>
            <a:r>
              <a:rPr lang="ru-RU" sz="2800" b="1" dirty="0">
                <a:effectLst/>
              </a:rPr>
              <a:t>Критерии и факторы успеха</a:t>
            </a:r>
            <a:r>
              <a:rPr lang="ru-RU" sz="2800" b="1" dirty="0" smtClean="0"/>
              <a:t>.</a:t>
            </a:r>
            <a:endParaRPr lang="ru-RU" sz="28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097551"/>
              </p:ext>
            </p:extLst>
          </p:nvPr>
        </p:nvGraphicFramePr>
        <p:xfrm>
          <a:off x="683568" y="1628800"/>
          <a:ext cx="7416825" cy="38164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3928"/>
                <a:gridCol w="1254017"/>
                <a:gridCol w="1362033"/>
                <a:gridCol w="1214806"/>
                <a:gridCol w="1214806"/>
                <a:gridCol w="1347235"/>
              </a:tblGrid>
              <a:tr h="91466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33" marR="656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Гимназия 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33" marR="656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Гимназия 41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33" marR="656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Лицей 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33" marR="656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Лицей 42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33" marR="656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Гимназия 44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33" marR="65633" marT="0" marB="0"/>
                </a:tc>
              </a:tr>
              <a:tr h="91466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ЕГЭ/ОГЭ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33" marR="656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33" marR="656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33" marR="656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33" marR="656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33" marR="656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33" marR="65633" marT="0" marB="0"/>
                </a:tc>
              </a:tr>
              <a:tr h="49677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МТО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33" marR="656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33" marR="656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33" marR="656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33" marR="656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33" marR="656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33" marR="65633" marT="0" marB="0"/>
                </a:tc>
              </a:tr>
              <a:tr h="49677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ИН.ЯЗ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33" marR="656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33" marR="656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33" marR="656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33" marR="656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33" marR="656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33" marR="65633" marT="0" marB="0"/>
                </a:tc>
              </a:tr>
              <a:tr h="49677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ВР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33" marR="656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33" marR="656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33" marR="656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33" marR="656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33" marR="656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33" marR="65633" marT="0" marB="0"/>
                </a:tc>
              </a:tr>
              <a:tr h="49677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КК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33" marR="656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33" marR="656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33" marR="656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33" marR="656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33" marR="656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33" marR="6563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77885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348880"/>
            <a:ext cx="8352928" cy="2232248"/>
          </a:xfrm>
        </p:spPr>
        <p:txBody>
          <a:bodyPr/>
          <a:lstStyle/>
          <a:p>
            <a:pPr algn="ctr"/>
            <a:r>
              <a:rPr lang="ru-RU" sz="3600" b="1" dirty="0" smtClean="0"/>
              <a:t>Спасибо за внимание!</a:t>
            </a:r>
            <a:br>
              <a:rPr lang="ru-RU" sz="3600" b="1" dirty="0" smtClean="0"/>
            </a:br>
            <a:r>
              <a:rPr lang="ru-RU" sz="3600" b="1" dirty="0"/>
              <a:t/>
            </a:r>
            <a:br>
              <a:rPr lang="ru-RU" sz="3600" b="1" dirty="0"/>
            </a:br>
            <a:r>
              <a:rPr lang="ru-RU" sz="3600" b="1" dirty="0"/>
              <a:t>?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603792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352928" cy="720080"/>
          </a:xfrm>
        </p:spPr>
        <p:txBody>
          <a:bodyPr/>
          <a:lstStyle/>
          <a:p>
            <a:pPr algn="ctr"/>
            <a:r>
              <a:rPr lang="ru-RU" sz="3600" b="1" dirty="0" smtClean="0"/>
              <a:t>Маркетинг.</a:t>
            </a:r>
            <a:endParaRPr lang="ru-RU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1484784"/>
            <a:ext cx="792088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Маркетинг — вид человеческой деятельности, направленной на удовлетворение нужд и потребностей посредством обмена.</a:t>
            </a:r>
          </a:p>
          <a:p>
            <a:r>
              <a:rPr lang="ru-RU" dirty="0"/>
              <a:t>— </a:t>
            </a:r>
            <a:r>
              <a:rPr lang="ru-RU" dirty="0">
                <a:hlinkClick r:id="rId2" tooltip="Филип Котлер"/>
              </a:rPr>
              <a:t>Филип </a:t>
            </a:r>
            <a:r>
              <a:rPr lang="ru-RU" dirty="0" err="1">
                <a:hlinkClick r:id="rId2" tooltip="Филип Котлер"/>
              </a:rPr>
              <a:t>Котлер</a:t>
            </a:r>
            <a:r>
              <a:rPr lang="ru-RU" dirty="0"/>
              <a:t> «Основы маркетинга</a:t>
            </a:r>
            <a:r>
              <a:rPr lang="ru-RU" dirty="0" smtClean="0"/>
              <a:t>»</a:t>
            </a:r>
          </a:p>
          <a:p>
            <a:endParaRPr lang="ru-RU" dirty="0"/>
          </a:p>
          <a:p>
            <a:r>
              <a:rPr lang="ru-RU" dirty="0"/>
              <a:t>Маркетинг — это социальный процесс, направленный на удовлетворение потребностей и желаний людей и организаций путём обеспечения свободного конкурентного обмена товарами и услугами, представляющими ценность для покупателя и т. п.</a:t>
            </a:r>
          </a:p>
          <a:p>
            <a:r>
              <a:rPr lang="ru-RU" dirty="0"/>
              <a:t>— </a:t>
            </a:r>
            <a:r>
              <a:rPr lang="ru-RU" dirty="0" err="1"/>
              <a:t>Ламбен</a:t>
            </a:r>
            <a:r>
              <a:rPr lang="ru-RU" dirty="0"/>
              <a:t> Жан-Жак «Стратегический маркетинг. Европейская перспектива»</a:t>
            </a:r>
          </a:p>
          <a:p>
            <a:endParaRPr lang="ru-RU" dirty="0" smtClean="0"/>
          </a:p>
          <a:p>
            <a:r>
              <a:rPr lang="ru-RU" dirty="0"/>
              <a:t>Маркетинг согласно его широкому пониманию — это социально-управленческий процесс, посредством которого индивидуумы и группы людей путём создания продуктов и их обмена получают то, в чём они нуждаются.</a:t>
            </a:r>
          </a:p>
          <a:p>
            <a:r>
              <a:rPr lang="ru-RU" dirty="0"/>
              <a:t>— </a:t>
            </a:r>
            <a:r>
              <a:rPr lang="ru-RU" dirty="0">
                <a:hlinkClick r:id="rId3" tooltip="Голубков, Евгений Петрович (страница отсутствует)"/>
              </a:rPr>
              <a:t>Голубков Е. П.</a:t>
            </a:r>
            <a:r>
              <a:rPr lang="ru-RU" dirty="0"/>
              <a:t> «Маркетинговые исследования: теория, методология и практика».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4440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8260566" cy="6243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107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5157192"/>
            <a:ext cx="1417301" cy="141730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352928" cy="720080"/>
          </a:xfrm>
        </p:spPr>
        <p:txBody>
          <a:bodyPr/>
          <a:lstStyle/>
          <a:p>
            <a:pPr algn="ctr"/>
            <a:r>
              <a:rPr lang="ru-RU" sz="3600" b="1" dirty="0" err="1" smtClean="0"/>
              <a:t>Проактивный</a:t>
            </a:r>
            <a:r>
              <a:rPr lang="ru-RU" sz="3600" b="1" dirty="0" smtClean="0"/>
              <a:t> маркетинг.</a:t>
            </a:r>
            <a:endParaRPr lang="ru-RU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1484784"/>
            <a:ext cx="792088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Под </a:t>
            </a:r>
            <a:r>
              <a:rPr lang="ru-RU" dirty="0" err="1"/>
              <a:t>проактивным</a:t>
            </a:r>
            <a:r>
              <a:rPr lang="ru-RU" dirty="0"/>
              <a:t> маркетингом понимается формирование рыночного спроса посредством создания желаемых изменений и предупреждения нежелательных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/>
          </a:p>
          <a:p>
            <a:r>
              <a:rPr lang="ru-RU" dirty="0"/>
              <a:t>Основными задачами </a:t>
            </a:r>
            <a:r>
              <a:rPr lang="ru-RU" dirty="0" err="1"/>
              <a:t>проактивной</a:t>
            </a:r>
            <a:r>
              <a:rPr lang="ru-RU" dirty="0"/>
              <a:t> маркетинговой политики является: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выявить превосходные отличия </a:t>
            </a:r>
            <a:r>
              <a:rPr lang="ru-RU" dirty="0" smtClean="0"/>
              <a:t>ОО с </a:t>
            </a:r>
            <a:r>
              <a:rPr lang="ru-RU" dirty="0"/>
              <a:t>конкурентами;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провести работу по усилению преимуществ </a:t>
            </a:r>
            <a:r>
              <a:rPr lang="ru-RU" dirty="0" smtClean="0"/>
              <a:t>ОО;</a:t>
            </a:r>
            <a:endParaRPr lang="ru-RU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сформировать положительный имидж организации как внутри ее, так и в среде потенциальных клиентов;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разработать план реализации </a:t>
            </a:r>
            <a:r>
              <a:rPr lang="ru-RU" dirty="0" smtClean="0"/>
              <a:t>маркетинговой </a:t>
            </a:r>
            <a:r>
              <a:rPr lang="ru-RU" dirty="0"/>
              <a:t>политики и критерии эффективности реализации.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4696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352928" cy="720080"/>
          </a:xfrm>
        </p:spPr>
        <p:txBody>
          <a:bodyPr/>
          <a:lstStyle/>
          <a:p>
            <a:pPr algn="ctr"/>
            <a:r>
              <a:rPr lang="ru-RU" sz="3600" b="1" dirty="0">
                <a:effectLst/>
              </a:rPr>
              <a:t>Клиентская база</a:t>
            </a:r>
            <a:r>
              <a:rPr lang="ru-RU" sz="3600" b="1" dirty="0" smtClean="0">
                <a:effectLst/>
              </a:rPr>
              <a:t>. </a:t>
            </a:r>
            <a:r>
              <a:rPr lang="ru-RU" sz="3600" b="1" dirty="0">
                <a:effectLst/>
              </a:rPr>
              <a:t>Сегмент рынка</a:t>
            </a:r>
            <a:r>
              <a:rPr lang="ru-RU" sz="3600" b="1" dirty="0" smtClean="0"/>
              <a:t>.</a:t>
            </a:r>
            <a:endParaRPr lang="ru-RU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1484784"/>
            <a:ext cx="79208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/>
              <a:t>Сегмент рынка представляет собой процесс разбивки потребителей или потенциальных потребителей на рынке на различные группы или сегменты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Сегмент </a:t>
            </a:r>
            <a:r>
              <a:rPr lang="ru-RU" dirty="0"/>
              <a:t>рынка потребителей образовательных услуг </a:t>
            </a:r>
            <a:r>
              <a:rPr lang="ru-RU" dirty="0" smtClean="0"/>
              <a:t>ОО </a:t>
            </a:r>
            <a:r>
              <a:rPr lang="ru-RU" dirty="0"/>
              <a:t>можно разбить на определенные группы по следующим классификационным </a:t>
            </a:r>
            <a:r>
              <a:rPr lang="ru-RU" dirty="0" smtClean="0"/>
              <a:t>признакам: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Сегментация </a:t>
            </a:r>
            <a:r>
              <a:rPr lang="ru-RU" dirty="0"/>
              <a:t>по географическому принципу.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Сегментация по демографическому принципу.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Сегментация по отношению к качеству оказываемых образовательных услуг ОО.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Сегментация по личностному признаку. 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4851158"/>
            <a:ext cx="2409056" cy="180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446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352928" cy="720080"/>
          </a:xfrm>
        </p:spPr>
        <p:txBody>
          <a:bodyPr/>
          <a:lstStyle/>
          <a:p>
            <a:pPr algn="ctr"/>
            <a:r>
              <a:rPr lang="ru-RU" sz="2800" b="1" dirty="0">
                <a:effectLst/>
              </a:rPr>
              <a:t>Клиентская база. Продуктовая линейка</a:t>
            </a:r>
            <a:r>
              <a:rPr lang="ru-RU" sz="2800" b="1" dirty="0" smtClean="0"/>
              <a:t>.</a:t>
            </a:r>
            <a:endParaRPr lang="ru-RU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1484784"/>
            <a:ext cx="792088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/>
              <a:t>Под продуктовой линейкой общеобразовательной организации понимается определенный перечень образовательных услуг, который потребитель может воспользоваться и в случае успешного освоения образовательных программ имеет право получить документ, подтверждающий соответствующий уровень образования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/>
          </a:p>
          <a:p>
            <a:r>
              <a:rPr lang="ru-RU" dirty="0"/>
              <a:t>Сегмент рынка потребителей образовательных услуг </a:t>
            </a:r>
            <a:r>
              <a:rPr lang="ru-RU" dirty="0" smtClean="0"/>
              <a:t>ОО </a:t>
            </a:r>
            <a:r>
              <a:rPr lang="ru-RU" dirty="0"/>
              <a:t>можно разбить на определенные группы по следующим классификационным признакам:</a:t>
            </a:r>
          </a:p>
          <a:p>
            <a:r>
              <a:rPr lang="ru-RU" dirty="0"/>
              <a:t>1.	Сегментация по географическому принципу.</a:t>
            </a:r>
          </a:p>
          <a:p>
            <a:r>
              <a:rPr lang="ru-RU" dirty="0"/>
              <a:t>2.	Сегментация по демографическому принципу.</a:t>
            </a:r>
          </a:p>
          <a:p>
            <a:r>
              <a:rPr lang="ru-RU" dirty="0"/>
              <a:t>3.	Сегментация по отношению к качеству оказываемых образовательных услуг </a:t>
            </a:r>
            <a:r>
              <a:rPr lang="ru-RU" dirty="0" smtClean="0"/>
              <a:t>ОО.</a:t>
            </a:r>
            <a:endParaRPr lang="ru-RU" dirty="0"/>
          </a:p>
          <a:p>
            <a:r>
              <a:rPr lang="ru-RU" dirty="0"/>
              <a:t>4.	Сегментация по личностному признаку.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0910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352928" cy="720080"/>
          </a:xfrm>
        </p:spPr>
        <p:txBody>
          <a:bodyPr/>
          <a:lstStyle/>
          <a:p>
            <a:pPr algn="ctr"/>
            <a:r>
              <a:rPr lang="ru-RU" sz="2800" b="1" dirty="0">
                <a:effectLst/>
              </a:rPr>
              <a:t>Структура клиентской базы</a:t>
            </a:r>
            <a:r>
              <a:rPr lang="ru-RU" sz="2800" b="1" dirty="0" smtClean="0"/>
              <a:t>.</a:t>
            </a:r>
            <a:endParaRPr lang="ru-RU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1340768"/>
            <a:ext cx="792088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Под </a:t>
            </a:r>
            <a:r>
              <a:rPr lang="ru-RU" dirty="0"/>
              <a:t>структурой клиентской базы понимается база данных на клиентов, классифицированных по определенным признакам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/>
              <a:t>Приоритетные клиенты – клиенты, которые приносят максимальную прибыль, в которых администрация заинтересована в первую очередь.</a:t>
            </a:r>
          </a:p>
          <a:p>
            <a:r>
              <a:rPr lang="ru-RU" dirty="0"/>
              <a:t>Приверженные клиенты – клиенты, которые готовы пережить трудности совместно.</a:t>
            </a:r>
          </a:p>
          <a:p>
            <a:r>
              <a:rPr lang="ru-RU" dirty="0"/>
              <a:t>Развивающие клиенты – клиенты, которые предъявляют претензии администрации гимназии и педагогическому коллективу.</a:t>
            </a:r>
          </a:p>
          <a:p>
            <a:r>
              <a:rPr lang="ru-RU" dirty="0"/>
              <a:t>Трансляционные клиенты – клиенты, которые вольно или невольно способствуют приходу новых клиентов. </a:t>
            </a:r>
          </a:p>
          <a:p>
            <a:r>
              <a:rPr lang="ru-RU" dirty="0"/>
              <a:t>Нежелательные – клиенты, которые не интересны образовательной организации.   </a:t>
            </a:r>
          </a:p>
          <a:p>
            <a:r>
              <a:rPr lang="ru-RU" dirty="0"/>
              <a:t>Потенциальные клиенты – клиенты, которые в перспективе могут стать пользователями образовательных услуг. Потенциальные клиенты – это особая категория, которых достаточно проблематично определить количественными методами, но возможно вероятностно определить количество таких клиентов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2739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352928" cy="720080"/>
          </a:xfrm>
        </p:spPr>
        <p:txBody>
          <a:bodyPr/>
          <a:lstStyle/>
          <a:p>
            <a:pPr algn="ctr"/>
            <a:r>
              <a:rPr lang="ru-RU" sz="2800" b="1" dirty="0">
                <a:effectLst/>
              </a:rPr>
              <a:t>Конкурентный </a:t>
            </a:r>
            <a:r>
              <a:rPr lang="ru-RU" sz="2800" b="1" dirty="0" smtClean="0">
                <a:effectLst/>
              </a:rPr>
              <a:t>анализ.</a:t>
            </a:r>
            <a:endParaRPr lang="ru-RU" sz="28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164903"/>
              </p:ext>
            </p:extLst>
          </p:nvPr>
        </p:nvGraphicFramePr>
        <p:xfrm>
          <a:off x="395536" y="1268759"/>
          <a:ext cx="8352929" cy="53835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32248"/>
                <a:gridCol w="1048783"/>
                <a:gridCol w="1393268"/>
                <a:gridCol w="1946233"/>
                <a:gridCol w="1732397"/>
              </a:tblGrid>
              <a:tr h="2953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Характеристики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9" marR="343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МОУ гимназия № 1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9" marR="343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МОУ лицей № 4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9" marR="343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МОУ гимназия № 41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9" marR="343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МОУ лицей № 42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9" marR="34319" marT="0" marB="0"/>
                </a:tc>
              </a:tr>
              <a:tr h="6920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Адрес сайта и актуальность его заполнения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9" marR="343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http://lubsch1.edumsko.ru/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9" marR="343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http://luberlicey-4.edumsko.ru/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9" marR="343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http://lub-gimnazya41.edumsko.ru/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9" marR="343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http://lubliceum42.edumsko.ru/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9" marR="34319" marT="0" marB="0"/>
                </a:tc>
              </a:tr>
              <a:tr h="2246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Год открытия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9" marR="343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1917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9" marR="343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1950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9" marR="343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1981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9" marR="343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1971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9" marR="34319" marT="0" marB="0"/>
                </a:tc>
              </a:tr>
              <a:tr h="3402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обучающихся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9" marR="343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745 чел.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9" marR="343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500 чел.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9" marR="343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1011 чел.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9" marR="343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843 чел.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9" marR="34319" marT="0" marB="0"/>
                </a:tc>
              </a:tr>
              <a:tr h="3402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Профиль 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9" marR="343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Гуманитарный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9" marR="343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Физико-математический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9" marR="343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Гуманитарный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9" marR="343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Физико-математический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9" marR="34319" marT="0" marB="0"/>
                </a:tc>
              </a:tr>
              <a:tr h="4559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изучаемых иностранных языков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9" marR="343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английский и французский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9" marR="343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английский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9" marR="343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английский и немецкий 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9" marR="343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английский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9" marR="34319" marT="0" marB="0"/>
                </a:tc>
              </a:tr>
              <a:tr h="10340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Высокие результаты ЕГЭ (количество выпускников, набравших более 90 баллов)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9" marR="343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9" marR="343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9" marR="343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15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9" marR="343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9" marR="34319" marT="0" marB="0"/>
                </a:tc>
              </a:tr>
              <a:tr h="9184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Призеры и победители регионального этапа всероссийской олимпиады школьников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9" marR="343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9" marR="343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9" marR="343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9" marR="343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0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9" marR="34319" marT="0" marB="0"/>
                </a:tc>
              </a:tr>
              <a:tr h="2246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Средний балл ЕГЭ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9" marR="343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74,5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9" marR="343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9" marR="343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78,2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9" marR="343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69,9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9" marR="34319" marT="0" marB="0"/>
                </a:tc>
              </a:tr>
              <a:tr h="8028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Сотрудничество с учреждениями системы дополнительного образования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9" marR="343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9" marR="343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9" marR="343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9" marR="343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Да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19" marR="3431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8963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352928" cy="720080"/>
          </a:xfrm>
        </p:spPr>
        <p:txBody>
          <a:bodyPr/>
          <a:lstStyle/>
          <a:p>
            <a:pPr algn="ctr"/>
            <a:r>
              <a:rPr lang="ru-RU" sz="2800" b="1" dirty="0">
                <a:effectLst/>
              </a:rPr>
              <a:t>Критерии и факторы успеха</a:t>
            </a:r>
            <a:r>
              <a:rPr lang="ru-RU" sz="2800" b="1" dirty="0" smtClean="0"/>
              <a:t>.</a:t>
            </a:r>
            <a:endParaRPr lang="ru-RU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1772816"/>
            <a:ext cx="79208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Результаты образовательной деятельности по основным предметам: русский язык, математика и обществознание (средний балл ЕГЭ и ОГЭ). (далее в таблице № - ЕГЭ/ОГЭ).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Уровень материально-технической оснащенности (оснащение учебных кабинетов компьютерным оборудованием, ремонт помещений и внешний вид). (далее в таблице № - МТО).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Качество изучения иностранного языка (результаты ЕГЭ и ОГЭ) и количество часов на его изучение. (далее в таблице № - ИН.ЯЗ).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Многообразие форм внеклассной и внеурочной деятельности (далее в таблице № - ВР).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Внутрифирменная корпоративная культура и работа команды образовательной организации (далее в таблице № - КК).</a:t>
            </a:r>
          </a:p>
        </p:txBody>
      </p:sp>
    </p:spTree>
    <p:extLst>
      <p:ext uri="{BB962C8B-B14F-4D97-AF65-F5344CB8AC3E}">
        <p14:creationId xmlns:p14="http://schemas.microsoft.com/office/powerpoint/2010/main" val="3531585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122</TotalTime>
  <Words>608</Words>
  <Application>Microsoft Office PowerPoint</Application>
  <PresentationFormat>Экран (4:3)</PresentationFormat>
  <Paragraphs>150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Palatino Linotype</vt:lpstr>
      <vt:lpstr>Times New Roman</vt:lpstr>
      <vt:lpstr>Wingdings</vt:lpstr>
      <vt:lpstr>Базовая</vt:lpstr>
      <vt:lpstr>  Проактивная  маркетинговая политика общеобразовательной организации.</vt:lpstr>
      <vt:lpstr>Маркетинг.</vt:lpstr>
      <vt:lpstr>Презентация PowerPoint</vt:lpstr>
      <vt:lpstr>Проактивный маркетинг.</vt:lpstr>
      <vt:lpstr>Клиентская база. Сегмент рынка.</vt:lpstr>
      <vt:lpstr>Клиентская база. Продуктовая линейка.</vt:lpstr>
      <vt:lpstr>Структура клиентской базы.</vt:lpstr>
      <vt:lpstr>Конкурентный анализ.</vt:lpstr>
      <vt:lpstr>Критерии и факторы успеха.</vt:lpstr>
      <vt:lpstr>Критерии и факторы успеха.</vt:lpstr>
      <vt:lpstr>Спасибо за внимание!  ?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Финансово-хозяйственная деятельность образовательной организации.</dc:title>
  <dc:creator>Andrey</dc:creator>
  <cp:lastModifiedBy>Director</cp:lastModifiedBy>
  <cp:revision>17</cp:revision>
  <dcterms:created xsi:type="dcterms:W3CDTF">2017-10-12T02:32:34Z</dcterms:created>
  <dcterms:modified xsi:type="dcterms:W3CDTF">2018-10-05T07:52:23Z</dcterms:modified>
</cp:coreProperties>
</file>