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85" r:id="rId4"/>
    <p:sldId id="284" r:id="rId5"/>
    <p:sldId id="286" r:id="rId6"/>
    <p:sldId id="27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3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D4FA07-9528-4452-A996-65F92A75CAF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065EDEA1-7AD3-4FA0-8254-F662887C62F0}">
      <dgm:prSet phldrT="[Текст]"/>
      <dgm:spPr/>
      <dgm:t>
        <a:bodyPr/>
        <a:lstStyle/>
        <a:p>
          <a:r>
            <a:rPr lang="ru-RU" dirty="0" smtClean="0"/>
            <a:t>1.Четко определены законодательством</a:t>
          </a:r>
          <a:endParaRPr lang="ru-RU" dirty="0"/>
        </a:p>
      </dgm:t>
    </dgm:pt>
    <dgm:pt modelId="{588BBEDE-BCDB-4340-819D-EC98E6DCA178}" type="parTrans" cxnId="{33BAE51C-0670-43CB-A2DA-8C8EEA222F95}">
      <dgm:prSet/>
      <dgm:spPr/>
      <dgm:t>
        <a:bodyPr/>
        <a:lstStyle/>
        <a:p>
          <a:endParaRPr lang="ru-RU"/>
        </a:p>
      </dgm:t>
    </dgm:pt>
    <dgm:pt modelId="{49B55FBE-2E40-4606-A120-E45EA3469217}" type="sibTrans" cxnId="{33BAE51C-0670-43CB-A2DA-8C8EEA222F95}">
      <dgm:prSet/>
      <dgm:spPr/>
      <dgm:t>
        <a:bodyPr/>
        <a:lstStyle/>
        <a:p>
          <a:endParaRPr lang="ru-RU"/>
        </a:p>
      </dgm:t>
    </dgm:pt>
    <dgm:pt modelId="{5BBECE08-A2B7-4A24-9EA6-AF1882C96660}">
      <dgm:prSet phldrT="[Текст]"/>
      <dgm:spPr/>
      <dgm:t>
        <a:bodyPr/>
        <a:lstStyle/>
        <a:p>
          <a:r>
            <a:rPr lang="ru-RU" dirty="0" smtClean="0"/>
            <a:t>2.Указывают на регламентирующую деятельность</a:t>
          </a:r>
          <a:endParaRPr lang="ru-RU" dirty="0"/>
        </a:p>
      </dgm:t>
    </dgm:pt>
    <dgm:pt modelId="{C4A6380E-BA54-4DD2-B01E-0A8D43F4CC3C}" type="parTrans" cxnId="{A94ADF5B-FCB0-4B2E-A7FA-B09DB35ECD47}">
      <dgm:prSet/>
      <dgm:spPr/>
      <dgm:t>
        <a:bodyPr/>
        <a:lstStyle/>
        <a:p>
          <a:endParaRPr lang="ru-RU"/>
        </a:p>
      </dgm:t>
    </dgm:pt>
    <dgm:pt modelId="{8CAC8595-1598-4904-A230-A8AA52B553F7}" type="sibTrans" cxnId="{A94ADF5B-FCB0-4B2E-A7FA-B09DB35ECD47}">
      <dgm:prSet/>
      <dgm:spPr/>
      <dgm:t>
        <a:bodyPr/>
        <a:lstStyle/>
        <a:p>
          <a:endParaRPr lang="ru-RU"/>
        </a:p>
      </dgm:t>
    </dgm:pt>
    <dgm:pt modelId="{31AB4FD1-FE28-451D-B273-4C67C93BA8B7}">
      <dgm:prSet phldrT="[Текст]"/>
      <dgm:spPr/>
      <dgm:t>
        <a:bodyPr/>
        <a:lstStyle/>
        <a:p>
          <a:r>
            <a:rPr lang="ru-RU" dirty="0" smtClean="0"/>
            <a:t>3.Непредусмотренные</a:t>
          </a:r>
          <a:endParaRPr lang="ru-RU" dirty="0"/>
        </a:p>
      </dgm:t>
    </dgm:pt>
    <dgm:pt modelId="{187C4206-3627-4C08-B4B1-D3731BE69B36}" type="parTrans" cxnId="{0404B0B1-95D8-4A2D-899F-0C1982B0EB42}">
      <dgm:prSet/>
      <dgm:spPr/>
      <dgm:t>
        <a:bodyPr/>
        <a:lstStyle/>
        <a:p>
          <a:endParaRPr lang="ru-RU"/>
        </a:p>
      </dgm:t>
    </dgm:pt>
    <dgm:pt modelId="{5AEB1045-E2CF-49D5-98A9-18B928249299}" type="sibTrans" cxnId="{0404B0B1-95D8-4A2D-899F-0C1982B0EB42}">
      <dgm:prSet/>
      <dgm:spPr/>
      <dgm:t>
        <a:bodyPr/>
        <a:lstStyle/>
        <a:p>
          <a:endParaRPr lang="ru-RU"/>
        </a:p>
      </dgm:t>
    </dgm:pt>
    <dgm:pt modelId="{DA5F8CAD-89E9-4B82-8E2F-29B2C5CF049E}" type="pres">
      <dgm:prSet presAssocID="{44D4FA07-9528-4452-A996-65F92A75CAFD}" presName="Name0" presStyleCnt="0">
        <dgm:presLayoutVars>
          <dgm:dir/>
          <dgm:resizeHandles val="exact"/>
        </dgm:presLayoutVars>
      </dgm:prSet>
      <dgm:spPr/>
    </dgm:pt>
    <dgm:pt modelId="{F68FF178-8ADC-4D73-B9F2-19B65D692697}" type="pres">
      <dgm:prSet presAssocID="{065EDEA1-7AD3-4FA0-8254-F662887C62F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0502AE-5FC0-4F82-B41A-2AACFBA2B7D5}" type="pres">
      <dgm:prSet presAssocID="{49B55FBE-2E40-4606-A120-E45EA3469217}" presName="sibTrans" presStyleLbl="sibTrans2D1" presStyleIdx="0" presStyleCnt="2"/>
      <dgm:spPr/>
      <dgm:t>
        <a:bodyPr/>
        <a:lstStyle/>
        <a:p>
          <a:endParaRPr lang="ru-RU"/>
        </a:p>
      </dgm:t>
    </dgm:pt>
    <dgm:pt modelId="{437D1F47-8716-4C1C-A5EC-449614BF1CD7}" type="pres">
      <dgm:prSet presAssocID="{49B55FBE-2E40-4606-A120-E45EA3469217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C68CE20B-678A-4B15-AC82-90C30020E3B9}" type="pres">
      <dgm:prSet presAssocID="{5BBECE08-A2B7-4A24-9EA6-AF1882C9666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13D6D1-ACA8-4591-AD64-E0E7378A00CF}" type="pres">
      <dgm:prSet presAssocID="{8CAC8595-1598-4904-A230-A8AA52B553F7}" presName="sibTrans" presStyleLbl="sibTrans2D1" presStyleIdx="1" presStyleCnt="2"/>
      <dgm:spPr/>
      <dgm:t>
        <a:bodyPr/>
        <a:lstStyle/>
        <a:p>
          <a:endParaRPr lang="ru-RU"/>
        </a:p>
      </dgm:t>
    </dgm:pt>
    <dgm:pt modelId="{BF68FF32-AD39-4488-B045-86DCB84AAB20}" type="pres">
      <dgm:prSet presAssocID="{8CAC8595-1598-4904-A230-A8AA52B553F7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C70DB87D-7A61-4E98-8A9C-4B32460BCCB5}" type="pres">
      <dgm:prSet presAssocID="{31AB4FD1-FE28-451D-B273-4C67C93BA8B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BAE51C-0670-43CB-A2DA-8C8EEA222F95}" srcId="{44D4FA07-9528-4452-A996-65F92A75CAFD}" destId="{065EDEA1-7AD3-4FA0-8254-F662887C62F0}" srcOrd="0" destOrd="0" parTransId="{588BBEDE-BCDB-4340-819D-EC98E6DCA178}" sibTransId="{49B55FBE-2E40-4606-A120-E45EA3469217}"/>
    <dgm:cxn modelId="{2E529250-B3BC-4B2F-99CE-F6D3125702A9}" type="presOf" srcId="{49B55FBE-2E40-4606-A120-E45EA3469217}" destId="{437D1F47-8716-4C1C-A5EC-449614BF1CD7}" srcOrd="1" destOrd="0" presId="urn:microsoft.com/office/officeart/2005/8/layout/process1"/>
    <dgm:cxn modelId="{A94ADF5B-FCB0-4B2E-A7FA-B09DB35ECD47}" srcId="{44D4FA07-9528-4452-A996-65F92A75CAFD}" destId="{5BBECE08-A2B7-4A24-9EA6-AF1882C96660}" srcOrd="1" destOrd="0" parTransId="{C4A6380E-BA54-4DD2-B01E-0A8D43F4CC3C}" sibTransId="{8CAC8595-1598-4904-A230-A8AA52B553F7}"/>
    <dgm:cxn modelId="{97262AF8-CF01-4833-9E5A-F71AE01B2F74}" type="presOf" srcId="{8CAC8595-1598-4904-A230-A8AA52B553F7}" destId="{BF68FF32-AD39-4488-B045-86DCB84AAB20}" srcOrd="1" destOrd="0" presId="urn:microsoft.com/office/officeart/2005/8/layout/process1"/>
    <dgm:cxn modelId="{1E7ED08A-41C4-4270-9607-9F164BB27190}" type="presOf" srcId="{49B55FBE-2E40-4606-A120-E45EA3469217}" destId="{040502AE-5FC0-4F82-B41A-2AACFBA2B7D5}" srcOrd="0" destOrd="0" presId="urn:microsoft.com/office/officeart/2005/8/layout/process1"/>
    <dgm:cxn modelId="{C4649429-BA96-4DBC-BA0F-AB0CD9BB8857}" type="presOf" srcId="{8CAC8595-1598-4904-A230-A8AA52B553F7}" destId="{F113D6D1-ACA8-4591-AD64-E0E7378A00CF}" srcOrd="0" destOrd="0" presId="urn:microsoft.com/office/officeart/2005/8/layout/process1"/>
    <dgm:cxn modelId="{4E46211E-6ED6-4B6A-8C72-7493F7305BB8}" type="presOf" srcId="{31AB4FD1-FE28-451D-B273-4C67C93BA8B7}" destId="{C70DB87D-7A61-4E98-8A9C-4B32460BCCB5}" srcOrd="0" destOrd="0" presId="urn:microsoft.com/office/officeart/2005/8/layout/process1"/>
    <dgm:cxn modelId="{37352B25-4E9A-4F08-B09F-165E73F58697}" type="presOf" srcId="{5BBECE08-A2B7-4A24-9EA6-AF1882C96660}" destId="{C68CE20B-678A-4B15-AC82-90C30020E3B9}" srcOrd="0" destOrd="0" presId="urn:microsoft.com/office/officeart/2005/8/layout/process1"/>
    <dgm:cxn modelId="{FBC6691E-6B59-412E-B4BA-7B50FD63A492}" type="presOf" srcId="{44D4FA07-9528-4452-A996-65F92A75CAFD}" destId="{DA5F8CAD-89E9-4B82-8E2F-29B2C5CF049E}" srcOrd="0" destOrd="0" presId="urn:microsoft.com/office/officeart/2005/8/layout/process1"/>
    <dgm:cxn modelId="{8D86D4A4-5983-470E-A62A-648CD11BB3BE}" type="presOf" srcId="{065EDEA1-7AD3-4FA0-8254-F662887C62F0}" destId="{F68FF178-8ADC-4D73-B9F2-19B65D692697}" srcOrd="0" destOrd="0" presId="urn:microsoft.com/office/officeart/2005/8/layout/process1"/>
    <dgm:cxn modelId="{0404B0B1-95D8-4A2D-899F-0C1982B0EB42}" srcId="{44D4FA07-9528-4452-A996-65F92A75CAFD}" destId="{31AB4FD1-FE28-451D-B273-4C67C93BA8B7}" srcOrd="2" destOrd="0" parTransId="{187C4206-3627-4C08-B4B1-D3731BE69B36}" sibTransId="{5AEB1045-E2CF-49D5-98A9-18B928249299}"/>
    <dgm:cxn modelId="{D78B3CA9-F050-4019-96D5-E42BDE5538D3}" type="presParOf" srcId="{DA5F8CAD-89E9-4B82-8E2F-29B2C5CF049E}" destId="{F68FF178-8ADC-4D73-B9F2-19B65D692697}" srcOrd="0" destOrd="0" presId="urn:microsoft.com/office/officeart/2005/8/layout/process1"/>
    <dgm:cxn modelId="{686AF593-71A4-4B21-ADD8-DCE088863125}" type="presParOf" srcId="{DA5F8CAD-89E9-4B82-8E2F-29B2C5CF049E}" destId="{040502AE-5FC0-4F82-B41A-2AACFBA2B7D5}" srcOrd="1" destOrd="0" presId="urn:microsoft.com/office/officeart/2005/8/layout/process1"/>
    <dgm:cxn modelId="{93E0D524-F748-4F70-99F8-97E0197427C0}" type="presParOf" srcId="{040502AE-5FC0-4F82-B41A-2AACFBA2B7D5}" destId="{437D1F47-8716-4C1C-A5EC-449614BF1CD7}" srcOrd="0" destOrd="0" presId="urn:microsoft.com/office/officeart/2005/8/layout/process1"/>
    <dgm:cxn modelId="{656B0016-E24B-463E-AD7D-0CB365FD25D8}" type="presParOf" srcId="{DA5F8CAD-89E9-4B82-8E2F-29B2C5CF049E}" destId="{C68CE20B-678A-4B15-AC82-90C30020E3B9}" srcOrd="2" destOrd="0" presId="urn:microsoft.com/office/officeart/2005/8/layout/process1"/>
    <dgm:cxn modelId="{53DF4297-BB3A-468D-BF49-507CF54DEFD3}" type="presParOf" srcId="{DA5F8CAD-89E9-4B82-8E2F-29B2C5CF049E}" destId="{F113D6D1-ACA8-4591-AD64-E0E7378A00CF}" srcOrd="3" destOrd="0" presId="urn:microsoft.com/office/officeart/2005/8/layout/process1"/>
    <dgm:cxn modelId="{B4875BFB-F861-4897-8B40-3E45BCB12B61}" type="presParOf" srcId="{F113D6D1-ACA8-4591-AD64-E0E7378A00CF}" destId="{BF68FF32-AD39-4488-B045-86DCB84AAB20}" srcOrd="0" destOrd="0" presId="urn:microsoft.com/office/officeart/2005/8/layout/process1"/>
    <dgm:cxn modelId="{0F7AD2EB-10E5-4D9F-B87E-9E7E702F2CB6}" type="presParOf" srcId="{DA5F8CAD-89E9-4B82-8E2F-29B2C5CF049E}" destId="{C70DB87D-7A61-4E98-8A9C-4B32460BCCB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8FF178-8ADC-4D73-B9F2-19B65D692697}">
      <dsp:nvSpPr>
        <dsp:cNvPr id="0" name=""/>
        <dsp:cNvSpPr/>
      </dsp:nvSpPr>
      <dsp:spPr>
        <a:xfrm>
          <a:off x="6835" y="1835388"/>
          <a:ext cx="2042945" cy="12257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1.Четко определены законодательством</a:t>
          </a:r>
          <a:endParaRPr lang="ru-RU" sz="1300" kern="1200" dirty="0"/>
        </a:p>
      </dsp:txBody>
      <dsp:txXfrm>
        <a:off x="42736" y="1871289"/>
        <a:ext cx="1971143" cy="1153965"/>
      </dsp:txXfrm>
    </dsp:sp>
    <dsp:sp modelId="{040502AE-5FC0-4F82-B41A-2AACFBA2B7D5}">
      <dsp:nvSpPr>
        <dsp:cNvPr id="0" name=""/>
        <dsp:cNvSpPr/>
      </dsp:nvSpPr>
      <dsp:spPr>
        <a:xfrm>
          <a:off x="2254075" y="2194946"/>
          <a:ext cx="433104" cy="5066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2254075" y="2296276"/>
        <a:ext cx="303173" cy="303990"/>
      </dsp:txXfrm>
    </dsp:sp>
    <dsp:sp modelId="{C68CE20B-678A-4B15-AC82-90C30020E3B9}">
      <dsp:nvSpPr>
        <dsp:cNvPr id="0" name=""/>
        <dsp:cNvSpPr/>
      </dsp:nvSpPr>
      <dsp:spPr>
        <a:xfrm>
          <a:off x="2866959" y="1835388"/>
          <a:ext cx="2042945" cy="12257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2.Указывают на регламентирующую деятельность</a:t>
          </a:r>
          <a:endParaRPr lang="ru-RU" sz="1300" kern="1200" dirty="0"/>
        </a:p>
      </dsp:txBody>
      <dsp:txXfrm>
        <a:off x="2902860" y="1871289"/>
        <a:ext cx="1971143" cy="1153965"/>
      </dsp:txXfrm>
    </dsp:sp>
    <dsp:sp modelId="{F113D6D1-ACA8-4591-AD64-E0E7378A00CF}">
      <dsp:nvSpPr>
        <dsp:cNvPr id="0" name=""/>
        <dsp:cNvSpPr/>
      </dsp:nvSpPr>
      <dsp:spPr>
        <a:xfrm>
          <a:off x="5114199" y="2194946"/>
          <a:ext cx="433104" cy="5066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5114199" y="2296276"/>
        <a:ext cx="303173" cy="303990"/>
      </dsp:txXfrm>
    </dsp:sp>
    <dsp:sp modelId="{C70DB87D-7A61-4E98-8A9C-4B32460BCCB5}">
      <dsp:nvSpPr>
        <dsp:cNvPr id="0" name=""/>
        <dsp:cNvSpPr/>
      </dsp:nvSpPr>
      <dsp:spPr>
        <a:xfrm>
          <a:off x="5727083" y="1835388"/>
          <a:ext cx="2042945" cy="12257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3.Непредусмотренные</a:t>
          </a:r>
          <a:endParaRPr lang="ru-RU" sz="1300" kern="1200" dirty="0"/>
        </a:p>
      </dsp:txBody>
      <dsp:txXfrm>
        <a:off x="5762984" y="1871289"/>
        <a:ext cx="1971143" cy="11539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870DFA9-2980-47F6-8FC7-A3E5B18537B5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772816"/>
            <a:ext cx="8352928" cy="2304256"/>
          </a:xfrm>
        </p:spPr>
        <p:txBody>
          <a:bodyPr/>
          <a:lstStyle/>
          <a:p>
            <a:pPr algn="ctr"/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 smtClean="0"/>
              <a:t>Локальные акты общеобразовательной </a:t>
            </a:r>
            <a:r>
              <a:rPr lang="ru-RU" sz="4400" dirty="0"/>
              <a:t>организации.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99992" y="5373216"/>
            <a:ext cx="4392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Химиченко</a:t>
            </a:r>
            <a:r>
              <a:rPr lang="ru-RU" dirty="0" smtClean="0"/>
              <a:t> Андрей Андреевич, к.э.н., директор МОУ гимназии № 44,</a:t>
            </a:r>
          </a:p>
          <a:p>
            <a:r>
              <a:rPr lang="en-US" dirty="0" smtClean="0"/>
              <a:t>a.khimichenko@gmail.com</a:t>
            </a:r>
          </a:p>
        </p:txBody>
      </p:sp>
    </p:spTree>
    <p:extLst>
      <p:ext uri="{BB962C8B-B14F-4D97-AF65-F5344CB8AC3E}">
        <p14:creationId xmlns:p14="http://schemas.microsoft.com/office/powerpoint/2010/main" val="794118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352928" cy="720080"/>
          </a:xfrm>
        </p:spPr>
        <p:txBody>
          <a:bodyPr/>
          <a:lstStyle/>
          <a:p>
            <a:pPr algn="ctr"/>
            <a:r>
              <a:rPr lang="ru-RU" sz="3600" b="1" dirty="0" smtClean="0"/>
              <a:t>Локальные акты.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2132856"/>
            <a:ext cx="792088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Локальный акт – правовой документ, разработанный и принятый в ОО в пределах ее компетенции в соответствии с действующим законодательством, содержащий правила для всех участников образовательных отношений.</a:t>
            </a:r>
          </a:p>
          <a:p>
            <a:endParaRPr lang="ru-RU" dirty="0"/>
          </a:p>
          <a:p>
            <a:r>
              <a:rPr lang="ru-RU" sz="1400" i="1" dirty="0" smtClean="0"/>
              <a:t>Часть 1 ст.8 ТК РФ</a:t>
            </a:r>
          </a:p>
          <a:p>
            <a:r>
              <a:rPr lang="ru-RU" sz="1400" i="1" dirty="0" smtClean="0"/>
              <a:t>П.1 ч.2 ст.28 ФЗ «Об образовании в РФ»</a:t>
            </a:r>
            <a:endParaRPr lang="ru-RU" sz="1400" i="1" dirty="0"/>
          </a:p>
          <a:p>
            <a:endParaRPr lang="ru-RU" dirty="0" smtClean="0"/>
          </a:p>
          <a:p>
            <a:r>
              <a:rPr lang="ru-RU" dirty="0" smtClean="0"/>
              <a:t>Локальный акт имеет подзаконный характер, он не должен противоречить нормативным документам, принятым вышестоящими органами.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4440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720080"/>
          </a:xfrm>
        </p:spPr>
        <p:txBody>
          <a:bodyPr/>
          <a:lstStyle/>
          <a:p>
            <a:pPr algn="ctr"/>
            <a:r>
              <a:rPr lang="ru-RU" sz="3600" b="1" dirty="0" smtClean="0"/>
              <a:t>Локальные акты.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916685"/>
            <a:ext cx="792088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Статья 30. Локальные нормативные акты, содержащие нормы, регулирующие образовательные отношения</a:t>
            </a:r>
          </a:p>
          <a:p>
            <a:endParaRPr lang="ru-RU" sz="1400" dirty="0"/>
          </a:p>
          <a:p>
            <a:r>
              <a:rPr lang="ru-RU" sz="1400" dirty="0"/>
              <a:t>1. Образовательная организация принимает локальные нормативные акты, содержащие нормы, регулирующие образовательные отношения (далее - локальные нормативные акты), в пределах своей компетенции в соответствии с законодательством Российской Федерации в порядке, установленном ее уставом.</a:t>
            </a:r>
          </a:p>
          <a:p>
            <a:r>
              <a:rPr lang="ru-RU" sz="1400" dirty="0"/>
              <a:t>2. Образовательная организация принимает локальные нормативные акты по основным вопросам организации и осуществления образовательной деятельности, в том числе регламентирующие правила приема обучающихся, режим занятий обучающихся, формы, периодичность и порядок текущего контроля успеваемости и промежуточной аттестации обучающихся, порядок и основания перевода, отчисления и восстановления обучающихся, порядок оформления возникновения, приостановления и прекращения отношений между образовательной организацией и обучающимися и (или) родителями (законными представителями) несовершеннолетних обучающихся.</a:t>
            </a:r>
          </a:p>
          <a:p>
            <a:r>
              <a:rPr lang="ru-RU" sz="1400" dirty="0"/>
              <a:t>3. При принятии локальных нормативных актов, затрагивающих права обучающихся и работников образовательной организации, учитывается мнение советов обучающихся, советов родителей, представительных органов обучающихся, а также в порядке и в случаях, которые предусмотрены трудовым законодательством, представительных органов работников (при наличии таких представительных органов).</a:t>
            </a:r>
          </a:p>
          <a:p>
            <a:r>
              <a:rPr lang="ru-RU" sz="1400" dirty="0"/>
              <a:t>4. Нормы локальных нормативных актов, ухудшающие положение обучающихся или работников образовательной организации по сравнению с установленным законодательством об образовании, трудовым законодательством положением либо принятые с нарушением установленного порядка, не применяются и подлежат отмене образовательной организацией.</a:t>
            </a:r>
          </a:p>
        </p:txBody>
      </p:sp>
    </p:spTree>
    <p:extLst>
      <p:ext uri="{BB962C8B-B14F-4D97-AF65-F5344CB8AC3E}">
        <p14:creationId xmlns:p14="http://schemas.microsoft.com/office/powerpoint/2010/main" val="2872843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352928" cy="720080"/>
          </a:xfrm>
        </p:spPr>
        <p:txBody>
          <a:bodyPr/>
          <a:lstStyle/>
          <a:p>
            <a:pPr algn="ctr"/>
            <a:r>
              <a:rPr lang="ru-RU" sz="3600" b="1" dirty="0" smtClean="0"/>
              <a:t>Группы локальных актов.</a:t>
            </a:r>
            <a:endParaRPr lang="ru-RU" sz="3600" b="1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514330127"/>
              </p:ext>
            </p:extLst>
          </p:nvPr>
        </p:nvGraphicFramePr>
        <p:xfrm>
          <a:off x="611560" y="1412776"/>
          <a:ext cx="7776864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1577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352928" cy="720080"/>
          </a:xfrm>
        </p:spPr>
        <p:txBody>
          <a:bodyPr/>
          <a:lstStyle/>
          <a:p>
            <a:pPr algn="ctr"/>
            <a:r>
              <a:rPr lang="en-US" sz="3600" b="1" dirty="0" smtClean="0"/>
              <a:t>I </a:t>
            </a:r>
            <a:r>
              <a:rPr lang="ru-RU" sz="3600" b="1" dirty="0" smtClean="0"/>
              <a:t>группа.</a:t>
            </a:r>
            <a:endParaRPr lang="ru-RU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2060848"/>
            <a:ext cx="79208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устав (ч.1 ст.25 ФЗ «Об образовании в РФ» № 273-ФЗ);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положения о филиалах (представительствах) (п.5 ч 3.3 ст.32 ФЗ «О некоммерческих организациях»);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к</a:t>
            </a:r>
            <a:r>
              <a:rPr lang="ru-RU" sz="1600" dirty="0" smtClean="0"/>
              <a:t>оллективный договор (ч.1 ст.40 ТК РФ);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правила внутреннего трудового распорядка;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правила и инструкции по охране труда;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учетная политика;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правила внутреннего распорядка обучающихся;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программа развития;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образовательная программа;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расписание учебных и факультативных занятий.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940456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352928" cy="2232248"/>
          </a:xfrm>
        </p:spPr>
        <p:txBody>
          <a:bodyPr/>
          <a:lstStyle/>
          <a:p>
            <a:pPr algn="ctr"/>
            <a:r>
              <a:rPr lang="ru-RU" sz="3600" b="1" dirty="0" smtClean="0"/>
              <a:t>Спасибо за внимание!</a:t>
            </a:r>
            <a:br>
              <a:rPr lang="ru-RU" sz="3600" b="1" dirty="0" smtClean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/>
              <a:t>?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6037927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159</TotalTime>
  <Words>390</Words>
  <Application>Microsoft Office PowerPoint</Application>
  <PresentationFormat>Экран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Palatino Linotype</vt:lpstr>
      <vt:lpstr>Wingdings</vt:lpstr>
      <vt:lpstr>Базовая</vt:lpstr>
      <vt:lpstr>  Локальные акты общеобразовательной организации.</vt:lpstr>
      <vt:lpstr>Локальные акты.</vt:lpstr>
      <vt:lpstr>Локальные акты.</vt:lpstr>
      <vt:lpstr>Группы локальных актов.</vt:lpstr>
      <vt:lpstr>I группа.</vt:lpstr>
      <vt:lpstr>Спасибо за внимание!  ?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Финансово-хозяйственная деятельность образовательной организации.</dc:title>
  <dc:creator>Andrey</dc:creator>
  <cp:lastModifiedBy>Director</cp:lastModifiedBy>
  <cp:revision>21</cp:revision>
  <dcterms:created xsi:type="dcterms:W3CDTF">2017-10-12T02:32:34Z</dcterms:created>
  <dcterms:modified xsi:type="dcterms:W3CDTF">2018-10-12T12:23:21Z</dcterms:modified>
</cp:coreProperties>
</file>